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06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F6041-5CE9-43E7-907F-79A39C101F3E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4B6D3-9D1B-4899-A9CB-A5FCED6C9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96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827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795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232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452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CC5C4-4346-4B1A-B404-58A1D44DED38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46A8-8CF8-478C-B1A2-CF1B5A03C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CC5C4-4346-4B1A-B404-58A1D44DED38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46A8-8CF8-478C-B1A2-CF1B5A03C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CC5C4-4346-4B1A-B404-58A1D44DED38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46A8-8CF8-478C-B1A2-CF1B5A03C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CC5C4-4346-4B1A-B404-58A1D44DED38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46A8-8CF8-478C-B1A2-CF1B5A03C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CC5C4-4346-4B1A-B404-58A1D44DED38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46A8-8CF8-478C-B1A2-CF1B5A03C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CC5C4-4346-4B1A-B404-58A1D44DED38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46A8-8CF8-478C-B1A2-CF1B5A03C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CC5C4-4346-4B1A-B404-58A1D44DED38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46A8-8CF8-478C-B1A2-CF1B5A03C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CC5C4-4346-4B1A-B404-58A1D44DED38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46A8-8CF8-478C-B1A2-CF1B5A03C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CC5C4-4346-4B1A-B404-58A1D44DED38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46A8-8CF8-478C-B1A2-CF1B5A03C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CC5C4-4346-4B1A-B404-58A1D44DED38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46A8-8CF8-478C-B1A2-CF1B5A03C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CC5C4-4346-4B1A-B404-58A1D44DED38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746A8-8CF8-478C-B1A2-CF1B5A03C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CC5C4-4346-4B1A-B404-58A1D44DED38}" type="datetimeFigureOut">
              <a:rPr lang="en-US" smtClean="0"/>
              <a:pPr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746A8-8CF8-478C-B1A2-CF1B5A03C75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Process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solidFill>
                  <a:schemeClr val="accent4"/>
                </a:solidFill>
              </a:rPr>
              <a:t>Process Control Block (cont.)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Process state</a:t>
            </a:r>
          </a:p>
          <a:p>
            <a:r>
              <a:rPr lang="en-US" dirty="0" smtClean="0"/>
              <a:t>The state may be </a:t>
            </a:r>
            <a:r>
              <a:rPr lang="en-US" dirty="0" smtClean="0">
                <a:solidFill>
                  <a:srgbClr val="FF0000"/>
                </a:solidFill>
              </a:rPr>
              <a:t>new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ready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4"/>
                </a:solidFill>
              </a:rPr>
              <a:t>running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00B050"/>
                </a:solidFill>
              </a:rPr>
              <a:t>waiting</a:t>
            </a:r>
            <a:r>
              <a:rPr lang="en-US" dirty="0" smtClean="0"/>
              <a:t> and so on.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Program counter </a:t>
            </a:r>
          </a:p>
          <a:p>
            <a:r>
              <a:rPr lang="en-US" dirty="0" smtClean="0"/>
              <a:t>Program counter indicate the </a:t>
            </a:r>
            <a:r>
              <a:rPr lang="en-US" dirty="0" smtClean="0">
                <a:solidFill>
                  <a:srgbClr val="FF0000"/>
                </a:solidFill>
              </a:rPr>
              <a:t>address of  the next instruction</a:t>
            </a:r>
            <a:r>
              <a:rPr lang="en-US" dirty="0" smtClean="0"/>
              <a:t> to be </a:t>
            </a:r>
            <a:r>
              <a:rPr lang="en-US" dirty="0" smtClean="0">
                <a:solidFill>
                  <a:srgbClr val="00B050"/>
                </a:solidFill>
              </a:rPr>
              <a:t>executed</a:t>
            </a:r>
            <a:r>
              <a:rPr lang="en-US" dirty="0" smtClean="0"/>
              <a:t> for this process.	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solidFill>
                  <a:schemeClr val="accent4"/>
                </a:solidFill>
              </a:rPr>
              <a:t>Process Control Block (cont.)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dirty="0" smtClean="0"/>
              <a:t>CPU registers</a:t>
            </a:r>
          </a:p>
          <a:p>
            <a:pPr>
              <a:buNone/>
            </a:pPr>
            <a:r>
              <a:rPr lang="en-US" dirty="0" smtClean="0"/>
              <a:t>	The registers vary in </a:t>
            </a:r>
            <a:r>
              <a:rPr lang="en-US" dirty="0" smtClean="0">
                <a:solidFill>
                  <a:srgbClr val="FF0000"/>
                </a:solidFill>
              </a:rPr>
              <a:t>number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type</a:t>
            </a:r>
            <a:r>
              <a:rPr lang="en-US" dirty="0" smtClean="0"/>
              <a:t>, depending on the computer architecture.They include:</a:t>
            </a:r>
          </a:p>
          <a:p>
            <a:r>
              <a:rPr lang="en-US" dirty="0" smtClean="0"/>
              <a:t>Accumulators(i.e an accumulator is a register in which intermediate </a:t>
            </a:r>
            <a:r>
              <a:rPr lang="en-US" dirty="0" smtClean="0">
                <a:solidFill>
                  <a:srgbClr val="FF0000"/>
                </a:solidFill>
              </a:rPr>
              <a:t>arithmetic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/>
                </a:solidFill>
              </a:rPr>
              <a:t>logic</a:t>
            </a:r>
            <a:r>
              <a:rPr lang="en-US" dirty="0" smtClean="0"/>
              <a:t> results are stored).</a:t>
            </a:r>
          </a:p>
          <a:p>
            <a:r>
              <a:rPr lang="en-US" dirty="0" smtClean="0"/>
              <a:t>Index registers(i.e index register used for </a:t>
            </a:r>
            <a:r>
              <a:rPr lang="en-US" dirty="0" smtClean="0">
                <a:solidFill>
                  <a:srgbClr val="00B050"/>
                </a:solidFill>
              </a:rPr>
              <a:t>modifying operand addresses </a:t>
            </a:r>
            <a:r>
              <a:rPr lang="en-US" dirty="0" smtClean="0"/>
              <a:t>during  the run of a program).</a:t>
            </a:r>
          </a:p>
          <a:p>
            <a:r>
              <a:rPr lang="en-US" dirty="0" smtClean="0"/>
              <a:t>Stack pointers(The stack pointer is used </a:t>
            </a:r>
            <a:r>
              <a:rPr lang="en-US" dirty="0" smtClean="0">
                <a:solidFill>
                  <a:srgbClr val="FF0000"/>
                </a:solidFill>
              </a:rPr>
              <a:t>to give the address of the stack area</a:t>
            </a:r>
            <a:r>
              <a:rPr lang="en-US" dirty="0" smtClean="0"/>
              <a:t>,where the local variables and parameters to subroutines are stored).</a:t>
            </a:r>
          </a:p>
          <a:p>
            <a:r>
              <a:rPr lang="en-US" dirty="0" smtClean="0"/>
              <a:t>General purpose registers( i.e general purpose register is a </a:t>
            </a:r>
            <a:r>
              <a:rPr lang="en-US" dirty="0" smtClean="0">
                <a:solidFill>
                  <a:schemeClr val="accent4"/>
                </a:solidFill>
              </a:rPr>
              <a:t>small amount of storage </a:t>
            </a:r>
            <a:r>
              <a:rPr lang="en-US" dirty="0" smtClean="0"/>
              <a:t>available on the CPU whose contents can be accesses more quickly than storage available elsewhere).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solidFill>
                  <a:schemeClr val="accent4"/>
                </a:solidFill>
              </a:rPr>
              <a:t>Process Control Block (cont)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CPU-scheduling information</a:t>
            </a:r>
          </a:p>
          <a:p>
            <a:pPr>
              <a:buNone/>
            </a:pPr>
            <a:r>
              <a:rPr lang="en-US" dirty="0" smtClean="0"/>
              <a:t>	This information includes process </a:t>
            </a:r>
            <a:r>
              <a:rPr lang="en-US" dirty="0" smtClean="0">
                <a:solidFill>
                  <a:srgbClr val="FF0000"/>
                </a:solidFill>
              </a:rPr>
              <a:t>priority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pointers to scheduling queues</a:t>
            </a:r>
            <a:r>
              <a:rPr lang="en-US" dirty="0" smtClean="0"/>
              <a:t>, and any ther scheduling parmeters.</a:t>
            </a:r>
          </a:p>
          <a:p>
            <a:r>
              <a:rPr lang="en-US" b="1" dirty="0" smtClean="0"/>
              <a:t>Memory-management information</a:t>
            </a:r>
          </a:p>
          <a:p>
            <a:pPr>
              <a:buNone/>
            </a:pPr>
            <a:r>
              <a:rPr lang="en-US" dirty="0" smtClean="0"/>
              <a:t>	This include value of the </a:t>
            </a:r>
            <a:r>
              <a:rPr lang="en-US" dirty="0" smtClean="0">
                <a:solidFill>
                  <a:srgbClr val="FF0000"/>
                </a:solidFill>
              </a:rPr>
              <a:t>base and limit registers</a:t>
            </a:r>
            <a:r>
              <a:rPr lang="en-US" dirty="0" smtClean="0"/>
              <a:t>, the </a:t>
            </a:r>
            <a:r>
              <a:rPr lang="en-US" dirty="0" smtClean="0">
                <a:solidFill>
                  <a:schemeClr val="accent5"/>
                </a:solidFill>
              </a:rPr>
              <a:t>page tables</a:t>
            </a:r>
            <a:r>
              <a:rPr lang="en-US" dirty="0" smtClean="0"/>
              <a:t>, or the </a:t>
            </a:r>
            <a:r>
              <a:rPr lang="en-US" dirty="0" smtClean="0">
                <a:solidFill>
                  <a:srgbClr val="00B050"/>
                </a:solidFill>
              </a:rPr>
              <a:t>segment tables.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solidFill>
                  <a:schemeClr val="accent4"/>
                </a:solidFill>
              </a:rPr>
              <a:t>Process Control Block (cont)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Accounting information</a:t>
            </a:r>
          </a:p>
          <a:p>
            <a:pPr>
              <a:buNone/>
            </a:pPr>
            <a:r>
              <a:rPr lang="en-US" dirty="0" smtClean="0"/>
              <a:t>	This information includes the </a:t>
            </a:r>
            <a:r>
              <a:rPr lang="en-US" dirty="0" smtClean="0">
                <a:solidFill>
                  <a:srgbClr val="00B050"/>
                </a:solidFill>
              </a:rPr>
              <a:t>amount of CPU and real time used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time limits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account numbers</a:t>
            </a:r>
            <a:r>
              <a:rPr lang="en-US" dirty="0" smtClean="0"/>
              <a:t>, job or process numbers and so on.</a:t>
            </a:r>
          </a:p>
          <a:p>
            <a:r>
              <a:rPr lang="en-US" b="1" dirty="0" smtClean="0"/>
              <a:t>I/O status information</a:t>
            </a:r>
          </a:p>
          <a:p>
            <a:pPr>
              <a:buNone/>
            </a:pPr>
            <a:r>
              <a:rPr lang="en-US" dirty="0" smtClean="0"/>
              <a:t>	This includes the list of I/O devices </a:t>
            </a:r>
            <a:r>
              <a:rPr lang="en-US" dirty="0" smtClean="0">
                <a:solidFill>
                  <a:srgbClr val="FF0000"/>
                </a:solidFill>
              </a:rPr>
              <a:t>allocated to the process</a:t>
            </a:r>
            <a:r>
              <a:rPr lang="en-US" dirty="0" smtClean="0"/>
              <a:t>, a </a:t>
            </a:r>
            <a:r>
              <a:rPr lang="en-US" dirty="0" smtClean="0">
                <a:solidFill>
                  <a:schemeClr val="accent1"/>
                </a:solidFill>
              </a:rPr>
              <a:t>list of open files </a:t>
            </a:r>
            <a:r>
              <a:rPr lang="en-US" dirty="0" smtClean="0"/>
              <a:t>and so on.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b="1" dirty="0" smtClean="0">
                <a:solidFill>
                  <a:schemeClr val="accent4"/>
                </a:solidFill>
              </a:rPr>
              <a:t>CPU Switch From Process to Process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4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03196" y="1600200"/>
            <a:ext cx="6737608" cy="4525963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Time Sharing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The objective of time sharing is to;</a:t>
            </a:r>
          </a:p>
          <a:p>
            <a:r>
              <a:rPr lang="en-US" dirty="0" smtClean="0"/>
              <a:t>Switch  the CPU among </a:t>
            </a:r>
            <a:r>
              <a:rPr lang="en-US" dirty="0" smtClean="0">
                <a:solidFill>
                  <a:srgbClr val="FF0000"/>
                </a:solidFill>
              </a:rPr>
              <a:t>processes</a:t>
            </a:r>
            <a:r>
              <a:rPr lang="en-US" dirty="0" smtClean="0"/>
              <a:t> so frequently that users can interact with each program while it is running.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4"/>
                </a:solidFill>
              </a:rPr>
              <a:t>Process Scheduler &amp; Process Identifier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Process Scheduler</a:t>
            </a:r>
          </a:p>
          <a:p>
            <a:pPr>
              <a:buNone/>
            </a:pPr>
            <a:r>
              <a:rPr lang="en-US" dirty="0" smtClean="0"/>
              <a:t>	The purpose of process scheduler is to </a:t>
            </a:r>
            <a:r>
              <a:rPr lang="en-US" dirty="0" smtClean="0">
                <a:solidFill>
                  <a:srgbClr val="FF0000"/>
                </a:solidFill>
              </a:rPr>
              <a:t>selects</a:t>
            </a:r>
            <a:r>
              <a:rPr lang="en-US" dirty="0" smtClean="0"/>
              <a:t>  an </a:t>
            </a:r>
            <a:r>
              <a:rPr lang="en-US" dirty="0" smtClean="0">
                <a:solidFill>
                  <a:srgbClr val="FF0000"/>
                </a:solidFill>
              </a:rPr>
              <a:t>available process </a:t>
            </a:r>
            <a:r>
              <a:rPr lang="en-US" dirty="0" smtClean="0"/>
              <a:t>(possibly from a set of several processes) for program </a:t>
            </a:r>
            <a:r>
              <a:rPr lang="en-US" dirty="0" smtClean="0">
                <a:solidFill>
                  <a:schemeClr val="accent1"/>
                </a:solidFill>
              </a:rPr>
              <a:t>executing on the CPU.</a:t>
            </a:r>
          </a:p>
          <a:p>
            <a:r>
              <a:rPr lang="en-US" b="1" dirty="0" smtClean="0"/>
              <a:t>Process Identifier (pid)</a:t>
            </a:r>
          </a:p>
          <a:p>
            <a:pPr>
              <a:buNone/>
            </a:pPr>
            <a:r>
              <a:rPr lang="en-US" dirty="0" smtClean="0"/>
              <a:t>	Process identifier is used to </a:t>
            </a:r>
            <a:r>
              <a:rPr lang="en-US" dirty="0" smtClean="0">
                <a:solidFill>
                  <a:srgbClr val="FF0000"/>
                </a:solidFill>
              </a:rPr>
              <a:t>uniquely identify a process.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OPERATIONS ON PROCESSES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There are </a:t>
            </a:r>
            <a:r>
              <a:rPr lang="en-US" dirty="0" smtClean="0">
                <a:solidFill>
                  <a:schemeClr val="accent5"/>
                </a:solidFill>
              </a:rPr>
              <a:t>two main operations </a:t>
            </a:r>
            <a:r>
              <a:rPr lang="en-US" dirty="0" smtClean="0"/>
              <a:t>that are applied on process.</a:t>
            </a:r>
          </a:p>
          <a:p>
            <a:pPr>
              <a:buNone/>
            </a:pPr>
            <a:r>
              <a:rPr lang="en-US" dirty="0" smtClean="0"/>
              <a:t>	1. </a:t>
            </a:r>
            <a:r>
              <a:rPr lang="en-US" dirty="0" smtClean="0">
                <a:solidFill>
                  <a:srgbClr val="FF0000"/>
                </a:solidFill>
              </a:rPr>
              <a:t>Process  Creation </a:t>
            </a:r>
          </a:p>
          <a:p>
            <a:pPr>
              <a:buNone/>
            </a:pPr>
            <a:r>
              <a:rPr lang="en-US" dirty="0" smtClean="0"/>
              <a:t>	2. </a:t>
            </a:r>
            <a:r>
              <a:rPr lang="en-US" dirty="0" smtClean="0">
                <a:solidFill>
                  <a:srgbClr val="00B050"/>
                </a:solidFill>
              </a:rPr>
              <a:t>Process Termination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PROCESS CREATION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A process may </a:t>
            </a:r>
            <a:r>
              <a:rPr lang="en-US" dirty="0" smtClean="0">
                <a:solidFill>
                  <a:srgbClr val="FF0000"/>
                </a:solidFill>
              </a:rPr>
              <a:t>create several new processes</a:t>
            </a:r>
            <a:r>
              <a:rPr lang="en-US" dirty="0" smtClean="0"/>
              <a:t>, via a create- process system call, during the course of execution.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b="1" dirty="0" smtClean="0"/>
              <a:t>Parent Process</a:t>
            </a:r>
            <a:r>
              <a:rPr lang="en-US" dirty="0" smtClean="0"/>
              <a:t>: The creating process is called parent process.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b="1" dirty="0" smtClean="0"/>
              <a:t>Child process</a:t>
            </a:r>
            <a:r>
              <a:rPr lang="en-US" dirty="0" smtClean="0"/>
              <a:t>: The new process is called the children of  that process.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PROCESS CREATION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Each of these new process may inturn create other processes, which forming a tree of processes.</a:t>
            </a:r>
            <a:endParaRPr lang="en-US" dirty="0"/>
          </a:p>
        </p:txBody>
      </p:sp>
      <p:pic>
        <p:nvPicPr>
          <p:cNvPr id="4" name="Picture 1" descr="3_08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819400"/>
            <a:ext cx="7061200" cy="374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PROCESS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process is an </a:t>
            </a:r>
            <a:r>
              <a:rPr lang="en-US" dirty="0" smtClean="0">
                <a:solidFill>
                  <a:srgbClr val="FF0000"/>
                </a:solidFill>
              </a:rPr>
              <a:t>instance</a:t>
            </a:r>
            <a:r>
              <a:rPr lang="en-US" dirty="0" smtClean="0"/>
              <a:t> of a </a:t>
            </a:r>
            <a:r>
              <a:rPr lang="en-US" dirty="0" smtClean="0">
                <a:solidFill>
                  <a:srgbClr val="FF0000"/>
                </a:solidFill>
              </a:rPr>
              <a:t>computer program  </a:t>
            </a:r>
            <a:r>
              <a:rPr lang="en-US" dirty="0" smtClean="0"/>
              <a:t>that is being executed.</a:t>
            </a:r>
          </a:p>
          <a:p>
            <a:r>
              <a:rPr lang="en-US" dirty="0" smtClean="0"/>
              <a:t>A program becomes a process when an executable file is </a:t>
            </a:r>
            <a:r>
              <a:rPr lang="en-US" dirty="0" smtClean="0">
                <a:solidFill>
                  <a:srgbClr val="FF0000"/>
                </a:solidFill>
              </a:rPr>
              <a:t>loaded into memory</a:t>
            </a:r>
            <a:r>
              <a:rPr lang="en-US" dirty="0" smtClean="0"/>
              <a:t>.</a:t>
            </a:r>
          </a:p>
          <a:p>
            <a:r>
              <a:rPr lang="en-US" dirty="0" smtClean="0"/>
              <a:t>Operating systems have </a:t>
            </a:r>
            <a:r>
              <a:rPr lang="en-US" dirty="0" smtClean="0">
                <a:solidFill>
                  <a:srgbClr val="FF0000"/>
                </a:solidFill>
              </a:rPr>
              <a:t>many background tasks running</a:t>
            </a:r>
            <a:r>
              <a:rPr lang="en-US" dirty="0" smtClean="0"/>
              <a:t>, your computer is likely to have many more processes running than actual programs.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PROCESS TERMINATION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A process </a:t>
            </a:r>
            <a:r>
              <a:rPr lang="en-US" dirty="0" smtClean="0">
                <a:solidFill>
                  <a:srgbClr val="FF0000"/>
                </a:solidFill>
              </a:rPr>
              <a:t>terminate</a:t>
            </a:r>
            <a:r>
              <a:rPr lang="en-US" dirty="0" smtClean="0"/>
              <a:t> when it </a:t>
            </a:r>
            <a:r>
              <a:rPr lang="en-US" dirty="0" smtClean="0">
                <a:solidFill>
                  <a:srgbClr val="00B050"/>
                </a:solidFill>
              </a:rPr>
              <a:t>finishes executing its final statement </a:t>
            </a:r>
            <a:r>
              <a:rPr lang="en-US" dirty="0" smtClean="0"/>
              <a:t>and ask the operating system to delete it by using the exit() system call.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b="1" dirty="0" smtClean="0">
                <a:solidFill>
                  <a:schemeClr val="accent4"/>
                </a:solidFill>
              </a:rPr>
              <a:t>THREE MAJOR ACTIVITIES OF AN OPERATING SYSTEM IN REGARD TO MEMORY MANAGEMENT</a:t>
            </a:r>
            <a:endParaRPr lang="en-US" sz="2800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Operating System has following three major activities in regard to memory management.</a:t>
            </a:r>
          </a:p>
          <a:p>
            <a:pPr marL="514350" indent="-514350">
              <a:buAutoNum type="arabicPeriod"/>
            </a:pPr>
            <a:r>
              <a:rPr lang="en-US" dirty="0" smtClean="0"/>
              <a:t>Keep track of which part of memory are currently being used and by whom.</a:t>
            </a:r>
          </a:p>
          <a:p>
            <a:pPr marL="514350" indent="-514350">
              <a:buAutoNum type="arabicPeriod"/>
            </a:pPr>
            <a:r>
              <a:rPr lang="en-US" dirty="0" smtClean="0"/>
              <a:t>Decides which processes are to be loaded into memory when memory space becomes available.</a:t>
            </a:r>
          </a:p>
          <a:p>
            <a:pPr marL="514350" indent="-514350">
              <a:buAutoNum type="arabicPeriod"/>
            </a:pPr>
            <a:r>
              <a:rPr lang="en-US" dirty="0" smtClean="0"/>
              <a:t>Allocate and de-allocate memory space as needed.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7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800" b="1" dirty="0" smtClean="0">
                <a:solidFill>
                  <a:srgbClr val="7030A0"/>
                </a:solidFill>
              </a:rPr>
              <a:t>THREE MAJOR ACTIVITIES OF AN OPERATING SYSTEM IN REGARD TO SECONDARY STORAGE MANAGEMENT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Operating System has following three major activities in regard to secondary storage management</a:t>
            </a:r>
          </a:p>
          <a:p>
            <a:r>
              <a:rPr lang="en-US" dirty="0" smtClean="0"/>
              <a:t>Free space management</a:t>
            </a:r>
          </a:p>
          <a:p>
            <a:r>
              <a:rPr lang="en-US" dirty="0" smtClean="0"/>
              <a:t>Storage management</a:t>
            </a:r>
          </a:p>
          <a:p>
            <a:r>
              <a:rPr lang="en-US" dirty="0" smtClean="0"/>
              <a:t>Disk Scheduling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13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SCHEDULING QUEUES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As processes enter the system, they are put into a job queue, which consists of all processes in the system.</a:t>
            </a:r>
          </a:p>
          <a:p>
            <a:r>
              <a:rPr lang="en-US" b="1" dirty="0" smtClean="0"/>
              <a:t>Ready Queue</a:t>
            </a:r>
          </a:p>
          <a:p>
            <a:pPr>
              <a:buNone/>
            </a:pPr>
            <a:r>
              <a:rPr lang="en-US" dirty="0" smtClean="0"/>
              <a:t>	The processes that are residing in main memory and are ready and waiting to execute are kept on a list called the ready queue.</a:t>
            </a:r>
          </a:p>
          <a:p>
            <a:r>
              <a:rPr lang="en-US" b="1" dirty="0" smtClean="0"/>
              <a:t>Device Queue</a:t>
            </a:r>
          </a:p>
          <a:p>
            <a:pPr>
              <a:buNone/>
            </a:pPr>
            <a:r>
              <a:rPr lang="en-US" dirty="0" smtClean="0"/>
              <a:t>	Suppose the process makes an I/O request to a shared device , such as  printer. Since there are many processes in the system, the printer may be busy with the input/output request of some other process. The process may have to wait for the printer. This list of processes waiting for a particular  I/O device is called device queue. </a:t>
            </a:r>
          </a:p>
        </p:txBody>
      </p:sp>
    </p:spTree>
    <p:extLst>
      <p:ext uri="{BB962C8B-B14F-4D97-AF65-F5344CB8AC3E}">
        <p14:creationId xmlns:p14="http://schemas.microsoft.com/office/powerpoint/2010/main" val="12087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SCHEDULING QUEUES(CONT.)</a:t>
            </a:r>
            <a:endParaRPr lang="en-US" dirty="0"/>
          </a:p>
        </p:txBody>
      </p:sp>
      <p:pic>
        <p:nvPicPr>
          <p:cNvPr id="4" name="Content Placeholder 3" descr="image02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840" y="1752600"/>
            <a:ext cx="7331959" cy="4300725"/>
          </a:xfrm>
        </p:spPr>
      </p:pic>
    </p:spTree>
    <p:extLst>
      <p:ext uri="{BB962C8B-B14F-4D97-AF65-F5344CB8AC3E}">
        <p14:creationId xmlns:p14="http://schemas.microsoft.com/office/powerpoint/2010/main" val="359440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 smtClean="0">
                <a:solidFill>
                  <a:srgbClr val="7030A0"/>
                </a:solidFill>
              </a:rPr>
              <a:t>WHICH EVENTS COULD OCCUR WHEN A PROCESS IS ALLOCATED THE CPU AND IS EXECUTING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When a process is executing , then following events can occurs.</a:t>
            </a:r>
          </a:p>
          <a:p>
            <a:pPr marL="514350" indent="-514350">
              <a:buAutoNum type="arabicPeriod"/>
            </a:pPr>
            <a:r>
              <a:rPr lang="en-US" dirty="0" smtClean="0"/>
              <a:t>The process could issue an I/O request and then be placed in an I/O queue.</a:t>
            </a:r>
          </a:p>
          <a:p>
            <a:pPr marL="514350" indent="-514350">
              <a:buAutoNum type="arabicPeriod"/>
            </a:pPr>
            <a:r>
              <a:rPr lang="en-US" dirty="0" smtClean="0"/>
              <a:t>The process could create a new sub-process and wait for the sub-process’s termination.</a:t>
            </a:r>
          </a:p>
          <a:p>
            <a:pPr marL="514350" indent="-514350">
              <a:buAutoNum type="arabicPeriod"/>
            </a:pPr>
            <a:r>
              <a:rPr lang="en-US" dirty="0" smtClean="0"/>
              <a:t>The process could be removed by force from the CPU, as a result of an interrupt, and be put back in the ready queue.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There are three types of schedulers in Operating System</a:t>
            </a:r>
          </a:p>
          <a:p>
            <a:r>
              <a:rPr lang="en-US" dirty="0" smtClean="0"/>
              <a:t>Long Term Scheduler (or job scheduler)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selects which processes should be brought into the ready queue. New state to ready state.</a:t>
            </a:r>
          </a:p>
          <a:p>
            <a:pPr>
              <a:buNone/>
            </a:pPr>
            <a:endParaRPr lang="en-US" dirty="0"/>
          </a:p>
          <a:p>
            <a:r>
              <a:rPr lang="en-US" dirty="0" smtClean="0"/>
              <a:t>Short Term Scheduler (or CPU Scheduler)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selects which process should be executed next and allocates CPU. Ready state to running state.</a:t>
            </a:r>
          </a:p>
          <a:p>
            <a:endParaRPr lang="en-US" dirty="0"/>
          </a:p>
          <a:p>
            <a:r>
              <a:rPr lang="en-US" dirty="0" smtClean="0"/>
              <a:t>Medium Term Scheduler (or swapper)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responsible for suspending and resuming the processes. Main memory to Secondary memory.</a:t>
            </a:r>
          </a:p>
          <a:p>
            <a:pPr>
              <a:buNone/>
            </a:pPr>
            <a:r>
              <a:rPr lang="en-US" dirty="0"/>
              <a:t>	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219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State Diagram</a:t>
            </a:r>
            <a:endParaRPr lang="en-US" dirty="0"/>
          </a:p>
        </p:txBody>
      </p:sp>
      <p:pic>
        <p:nvPicPr>
          <p:cNvPr id="8" name="Content Placeholder 7" descr="2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00200"/>
            <a:ext cx="8305799" cy="6324600"/>
          </a:xfrm>
        </p:spPr>
      </p:pic>
    </p:spTree>
    <p:extLst>
      <p:ext uri="{BB962C8B-B14F-4D97-AF65-F5344CB8AC3E}">
        <p14:creationId xmlns:p14="http://schemas.microsoft.com/office/powerpoint/2010/main" val="103568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Degree of Multiprogramming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no. of processes present in the main memory at any point of time is called degree of multiprogramming.</a:t>
            </a:r>
          </a:p>
          <a:p>
            <a:r>
              <a:rPr lang="en-US" dirty="0" smtClean="0"/>
              <a:t>Long Term Scheduler controls the degree of multiprogramming.</a:t>
            </a:r>
          </a:p>
          <a:p>
            <a:r>
              <a:rPr lang="en-US" dirty="0" smtClean="0"/>
              <a:t>LTS should select the good combination of CPU bound and I/O bound Process in order to get good throughput.</a:t>
            </a:r>
          </a:p>
          <a:p>
            <a:r>
              <a:rPr lang="en-US" dirty="0" smtClean="0"/>
              <a:t>If more CPU bound Process then CPU utilization more and throughput low.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0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en-US" b="1" dirty="0" smtClean="0">
                <a:sym typeface="Symbol" pitchFamily="18" charset="2"/>
              </a:rPr>
              <a:t>I/O-bound process</a:t>
            </a:r>
            <a:r>
              <a:rPr lang="en-US" altLang="en-US" dirty="0" smtClean="0">
                <a:sym typeface="Symbol" pitchFamily="18" charset="2"/>
              </a:rPr>
              <a:t>  </a:t>
            </a:r>
          </a:p>
          <a:p>
            <a:pPr lvl="1">
              <a:buFont typeface="Arial" pitchFamily="34" charset="0"/>
              <a:buChar char="•"/>
            </a:pPr>
            <a:r>
              <a:rPr lang="en-US" altLang="en-US" dirty="0" smtClean="0">
                <a:sym typeface="Symbol" pitchFamily="18" charset="2"/>
              </a:rPr>
              <a:t>Spends more time doing I/O than computations, short CPU bursts</a:t>
            </a:r>
          </a:p>
          <a:p>
            <a:pPr>
              <a:buNone/>
            </a:pPr>
            <a:r>
              <a:rPr lang="en-US" altLang="en-US" b="1" dirty="0" smtClean="0">
                <a:sym typeface="Symbol" pitchFamily="18" charset="2"/>
              </a:rPr>
              <a:t>CPU-bound process </a:t>
            </a:r>
            <a:endParaRPr lang="en-US" altLang="en-US" dirty="0" smtClean="0">
              <a:sym typeface="Symbol" pitchFamily="18" charset="2"/>
            </a:endParaRPr>
          </a:p>
          <a:p>
            <a:pPr lvl="1">
              <a:buFont typeface="Arial" pitchFamily="34" charset="0"/>
              <a:buChar char="•"/>
            </a:pPr>
            <a:r>
              <a:rPr lang="en-US" altLang="en-US" dirty="0" smtClean="0">
                <a:sym typeface="Symbol" pitchFamily="18" charset="2"/>
              </a:rPr>
              <a:t>Spends more time doing computations; very long CPU bursts</a:t>
            </a:r>
          </a:p>
          <a:p>
            <a:pPr>
              <a:buNone/>
            </a:pPr>
            <a:r>
              <a:rPr lang="en-US" b="1" dirty="0" smtClean="0"/>
              <a:t>CPU Burst 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/>
              <a:t> </a:t>
            </a:r>
            <a:r>
              <a:rPr lang="en-US" dirty="0" smtClean="0"/>
              <a:t>a time period during which the process wants to continuously</a:t>
            </a:r>
            <a:r>
              <a:rPr lang="en-US" b="1" dirty="0" smtClean="0"/>
              <a:t>  </a:t>
            </a:r>
            <a:r>
              <a:rPr lang="en-US" dirty="0" smtClean="0"/>
              <a:t>run in CPU.</a:t>
            </a:r>
          </a:p>
          <a:p>
            <a:pPr lvl="2">
              <a:buNone/>
            </a:pP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8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PROCESS (CONT.)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example;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dirty="0" smtClean="0"/>
              <a:t>  You may only have </a:t>
            </a:r>
            <a:r>
              <a:rPr lang="en-US" dirty="0" smtClean="0">
                <a:solidFill>
                  <a:srgbClr val="FF0000"/>
                </a:solidFill>
              </a:rPr>
              <a:t>three programs running</a:t>
            </a:r>
            <a:r>
              <a:rPr lang="en-US" dirty="0" smtClean="0"/>
              <a:t>, but there may be </a:t>
            </a:r>
            <a:r>
              <a:rPr lang="en-US" dirty="0" smtClean="0">
                <a:solidFill>
                  <a:srgbClr val="FF0000"/>
                </a:solidFill>
              </a:rPr>
              <a:t>twenty active processes</a:t>
            </a:r>
            <a:r>
              <a:rPr lang="en-US" dirty="0" smtClean="0"/>
              <a:t>.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You can view active processes in Windows by opening the </a:t>
            </a:r>
            <a:r>
              <a:rPr lang="en-US" dirty="0" smtClean="0">
                <a:solidFill>
                  <a:srgbClr val="FF0000"/>
                </a:solidFill>
              </a:rPr>
              <a:t>Task Manager </a:t>
            </a:r>
            <a:r>
              <a:rPr lang="en-US" dirty="0" smtClean="0"/>
              <a:t>(press Ctrl-Alt-Delete and click Task Manager).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Cooperating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 smtClean="0"/>
              <a:t>Processes within a system may be independent or cooperating</a:t>
            </a:r>
          </a:p>
          <a:p>
            <a:pPr lvl="1"/>
            <a:r>
              <a:rPr lang="en-US" altLang="en-US" b="1" dirty="0" smtClean="0"/>
              <a:t>Independent</a:t>
            </a:r>
            <a:r>
              <a:rPr lang="en-US" altLang="en-US" dirty="0" smtClean="0"/>
              <a:t> process cannot affect (or be affected) by the execution of another process</a:t>
            </a:r>
          </a:p>
          <a:p>
            <a:pPr lvl="1"/>
            <a:r>
              <a:rPr lang="en-US" altLang="en-US" b="1" dirty="0" smtClean="0">
                <a:solidFill>
                  <a:srgbClr val="000000"/>
                </a:solidFill>
              </a:rPr>
              <a:t>Cooperating</a:t>
            </a:r>
            <a:r>
              <a:rPr lang="en-US" altLang="en-US" dirty="0" smtClean="0"/>
              <a:t> process can affect (or be affected) by the execution of another process</a:t>
            </a:r>
          </a:p>
          <a:p>
            <a:pPr lvl="1">
              <a:buNone/>
            </a:pPr>
            <a:endParaRPr lang="en-US" altLang="en-US" dirty="0" smtClean="0"/>
          </a:p>
          <a:p>
            <a:r>
              <a:rPr lang="en-US" altLang="en-US" dirty="0" smtClean="0"/>
              <a:t>Advantages of process cooperation</a:t>
            </a:r>
          </a:p>
          <a:p>
            <a:pPr lvl="1"/>
            <a:r>
              <a:rPr lang="en-US" altLang="en-US" dirty="0" smtClean="0"/>
              <a:t>Information sharing </a:t>
            </a:r>
          </a:p>
          <a:p>
            <a:pPr lvl="1"/>
            <a:r>
              <a:rPr lang="en-US" altLang="en-US" dirty="0" smtClean="0"/>
              <a:t>Computation speed-up</a:t>
            </a:r>
          </a:p>
          <a:p>
            <a:pPr lvl="1"/>
            <a:r>
              <a:rPr lang="en-US" altLang="en-US" dirty="0" smtClean="0"/>
              <a:t>Modularity (application will divided into modules/sub tasks)</a:t>
            </a:r>
          </a:p>
          <a:p>
            <a:pPr lvl="1"/>
            <a:r>
              <a:rPr lang="en-US" altLang="en-US" dirty="0" smtClean="0"/>
              <a:t>Convenience (may be better to work with multiple processes)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03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 </a:t>
            </a:r>
            <a:r>
              <a:rPr lang="en-US" smtClean="0"/>
              <a:t>Process Communication(IPC)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Cooperating process require a facility/mechanism for interprocess communication(IPC)</a:t>
            </a:r>
          </a:p>
          <a:p>
            <a:r>
              <a:rPr lang="en-US" dirty="0" smtClean="0"/>
              <a:t>There are two basic mechanism provided by most systems</a:t>
            </a:r>
          </a:p>
          <a:p>
            <a:pPr>
              <a:buNone/>
            </a:pPr>
            <a:r>
              <a:rPr lang="en-US" dirty="0" smtClean="0"/>
              <a:t>	1. Shared Memory</a:t>
            </a:r>
          </a:p>
          <a:p>
            <a:pPr>
              <a:buNone/>
            </a:pPr>
            <a:r>
              <a:rPr lang="en-US" dirty="0" smtClean="0"/>
              <a:t>	2. Message Passing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97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Memory IPC Mechanism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region of shared memory is established between (among) two or more processes</a:t>
            </a:r>
          </a:p>
          <a:p>
            <a:r>
              <a:rPr lang="en-US" dirty="0" smtClean="0"/>
              <a:t>Establisment of that shared region is done via the help of the operating system kernel</a:t>
            </a:r>
          </a:p>
          <a:p>
            <a:r>
              <a:rPr lang="en-US" dirty="0" smtClean="0"/>
              <a:t>Then, processes can read and write shared memory region (segment) directly as ordinary memory access (like they are accessing memory variables directly without kernel help)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6180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Memory IPC Mechanism</a:t>
            </a:r>
            <a:endParaRPr lang="en-US" dirty="0"/>
          </a:p>
        </p:txBody>
      </p:sp>
      <p:pic>
        <p:nvPicPr>
          <p:cNvPr id="4" name="Content Placeholder 3" descr="3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676400"/>
            <a:ext cx="3663001" cy="4525963"/>
          </a:xfrm>
        </p:spPr>
      </p:pic>
      <p:pic>
        <p:nvPicPr>
          <p:cNvPr id="5" name="Picture 4" descr="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676400"/>
            <a:ext cx="3743848" cy="463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79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Memory IPC Mechanism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To illustrate the use of the shared memory IPC mechanism, a general model problem, called producer-consumer problem, can be used.</a:t>
            </a:r>
          </a:p>
          <a:p>
            <a:r>
              <a:rPr lang="en-US" b="1" dirty="0" smtClean="0"/>
              <a:t>Producer-consumer problem</a:t>
            </a:r>
          </a:p>
          <a:p>
            <a:pPr>
              <a:buNone/>
            </a:pPr>
            <a:r>
              <a:rPr lang="en-US" dirty="0" smtClean="0"/>
              <a:t>	we have a producer, a consumer and data is sent from producer to consumer.</a:t>
            </a:r>
          </a:p>
          <a:p>
            <a:pPr lvl="1"/>
            <a:r>
              <a:rPr lang="en-US" dirty="0" smtClean="0"/>
              <a:t>  unbounded-buffer places no practical limits on the size of the buffer</a:t>
            </a:r>
          </a:p>
          <a:p>
            <a:pPr lvl="1"/>
            <a:r>
              <a:rPr lang="en-US" dirty="0" smtClean="0"/>
              <a:t>Bounded-buffer assumes that there is fixed buffer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606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Producer-Consumer Problem</a:t>
            </a:r>
            <a:endParaRPr lang="en-US" dirty="0"/>
          </a:p>
        </p:txBody>
      </p:sp>
      <p:pic>
        <p:nvPicPr>
          <p:cNvPr id="4" name="Content Placeholder 3" descr="4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209800"/>
            <a:ext cx="8053034" cy="2890199"/>
          </a:xfrm>
        </p:spPr>
      </p:pic>
    </p:spTree>
    <p:extLst>
      <p:ext uri="{BB962C8B-B14F-4D97-AF65-F5344CB8AC3E}">
        <p14:creationId xmlns:p14="http://schemas.microsoft.com/office/powerpoint/2010/main" val="573467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/>
          <p:cNvPicPr>
            <a:picLocks noChangeAspect="1"/>
          </p:cNvPicPr>
          <p:nvPr/>
        </p:nvPicPr>
        <p:blipFill>
          <a:blip r:embed="rId3"/>
          <a:srcRect l="12482" t="28894" r="45351" b="27260"/>
          <a:stretch>
            <a:fillRect/>
          </a:stretch>
        </p:blipFill>
        <p:spPr bwMode="auto">
          <a:xfrm>
            <a:off x="365125" y="900113"/>
            <a:ext cx="6386513" cy="214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6"/>
          <p:cNvPicPr>
            <a:picLocks noChangeAspect="1"/>
          </p:cNvPicPr>
          <p:nvPr/>
        </p:nvPicPr>
        <p:blipFill>
          <a:blip r:embed="rId4"/>
          <a:srcRect l="10538" t="23701" r="52162" b="26299"/>
          <a:stretch>
            <a:fillRect/>
          </a:stretch>
        </p:blipFill>
        <p:spPr bwMode="auto">
          <a:xfrm>
            <a:off x="228600" y="3200400"/>
            <a:ext cx="85852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247650"/>
            <a:ext cx="79375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Producer-Consumer Problem</a:t>
            </a:r>
          </a:p>
        </p:txBody>
      </p:sp>
    </p:spTree>
    <p:extLst>
      <p:ext uri="{BB962C8B-B14F-4D97-AF65-F5344CB8AC3E}">
        <p14:creationId xmlns:p14="http://schemas.microsoft.com/office/powerpoint/2010/main" val="47612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8"/>
          <p:cNvPicPr>
            <a:picLocks noChangeAspect="1"/>
          </p:cNvPicPr>
          <p:nvPr/>
        </p:nvPicPr>
        <p:blipFill>
          <a:blip r:embed="rId3"/>
          <a:srcRect l="10213" t="23701" r="52811" b="21298"/>
          <a:stretch>
            <a:fillRect/>
          </a:stretch>
        </p:blipFill>
        <p:spPr bwMode="auto">
          <a:xfrm>
            <a:off x="469900" y="1298575"/>
            <a:ext cx="8216900" cy="502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247650"/>
            <a:ext cx="79375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Producer-Consumer Problem</a:t>
            </a:r>
          </a:p>
        </p:txBody>
      </p:sp>
    </p:spTree>
    <p:extLst>
      <p:ext uri="{BB962C8B-B14F-4D97-AF65-F5344CB8AC3E}">
        <p14:creationId xmlns:p14="http://schemas.microsoft.com/office/powerpoint/2010/main" val="43895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"/>
          <p:cNvPicPr>
            <a:picLocks noChangeAspect="1"/>
          </p:cNvPicPr>
          <p:nvPr/>
        </p:nvPicPr>
        <p:blipFill>
          <a:blip r:embed="rId3"/>
          <a:srcRect l="10538" t="23894" r="52594" b="28606"/>
          <a:stretch>
            <a:fillRect/>
          </a:stretch>
        </p:blipFill>
        <p:spPr bwMode="auto">
          <a:xfrm>
            <a:off x="14288" y="42863"/>
            <a:ext cx="4797425" cy="347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7"/>
          <p:cNvPicPr>
            <a:picLocks noChangeAspect="1"/>
          </p:cNvPicPr>
          <p:nvPr/>
        </p:nvPicPr>
        <p:blipFill>
          <a:blip r:embed="rId4"/>
          <a:srcRect l="10968" t="43317" r="54118" b="29761"/>
          <a:stretch>
            <a:fillRect/>
          </a:stretch>
        </p:blipFill>
        <p:spPr bwMode="auto">
          <a:xfrm>
            <a:off x="4951413" y="211138"/>
            <a:ext cx="4164012" cy="327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8"/>
          <p:cNvPicPr>
            <a:picLocks noChangeAspect="1"/>
          </p:cNvPicPr>
          <p:nvPr/>
        </p:nvPicPr>
        <p:blipFill>
          <a:blip r:embed="rId5"/>
          <a:srcRect l="10536" t="44087" r="53786" b="30528"/>
          <a:stretch>
            <a:fillRect/>
          </a:stretch>
        </p:blipFill>
        <p:spPr bwMode="auto">
          <a:xfrm>
            <a:off x="14288" y="3924300"/>
            <a:ext cx="4797425" cy="232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9"/>
          <p:cNvPicPr>
            <a:picLocks noChangeAspect="1"/>
          </p:cNvPicPr>
          <p:nvPr/>
        </p:nvPicPr>
        <p:blipFill>
          <a:blip r:embed="rId6"/>
          <a:srcRect l="10536" t="43893" r="53676" b="30336"/>
          <a:stretch>
            <a:fillRect/>
          </a:stretch>
        </p:blipFill>
        <p:spPr bwMode="auto">
          <a:xfrm>
            <a:off x="4838700" y="3924300"/>
            <a:ext cx="4333875" cy="232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 bwMode="auto">
          <a:xfrm flipV="1">
            <a:off x="0" y="3614738"/>
            <a:ext cx="9158288" cy="42862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auto">
          <a:xfrm flipH="1" flipV="1">
            <a:off x="4811713" y="0"/>
            <a:ext cx="26987" cy="685800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78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/>
          </p:cNvPicPr>
          <p:nvPr/>
        </p:nvPicPr>
        <p:blipFill>
          <a:blip r:embed="rId3"/>
          <a:srcRect l="10428" t="43510" r="53676" b="30913"/>
          <a:stretch>
            <a:fillRect/>
          </a:stretch>
        </p:blipFill>
        <p:spPr bwMode="auto">
          <a:xfrm>
            <a:off x="239713" y="0"/>
            <a:ext cx="4670425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/>
          </p:cNvPicPr>
          <p:nvPr/>
        </p:nvPicPr>
        <p:blipFill>
          <a:blip r:embed="rId4"/>
          <a:srcRect l="10753" t="43317" r="53461" b="29182"/>
          <a:stretch>
            <a:fillRect/>
          </a:stretch>
        </p:blipFill>
        <p:spPr bwMode="auto">
          <a:xfrm>
            <a:off x="4910138" y="0"/>
            <a:ext cx="4233862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/>
          </p:cNvPicPr>
          <p:nvPr/>
        </p:nvPicPr>
        <p:blipFill>
          <a:blip r:embed="rId5"/>
          <a:srcRect l="10428" t="43317" r="53784" b="29182"/>
          <a:stretch>
            <a:fillRect/>
          </a:stretch>
        </p:blipFill>
        <p:spPr bwMode="auto">
          <a:xfrm>
            <a:off x="2124075" y="3587750"/>
            <a:ext cx="4656138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/>
        </p:nvCxnSpPr>
        <p:spPr bwMode="auto">
          <a:xfrm flipV="1">
            <a:off x="14288" y="3165475"/>
            <a:ext cx="9144000" cy="14288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auto">
          <a:xfrm>
            <a:off x="4910138" y="0"/>
            <a:ext cx="0" cy="3179763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0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PASSIVE ENTITY &amp; ACTIVE ENTITY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containing list of </a:t>
            </a:r>
            <a:r>
              <a:rPr lang="en-US" dirty="0" smtClean="0">
                <a:solidFill>
                  <a:srgbClr val="FF0000"/>
                </a:solidFill>
              </a:rPr>
              <a:t>instructions stored on disk</a:t>
            </a:r>
            <a:r>
              <a:rPr lang="en-US" dirty="0" smtClean="0"/>
              <a:t> (often called executable file) called passive entity.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process</a:t>
            </a:r>
            <a:r>
              <a:rPr lang="en-US" dirty="0" smtClean="0"/>
              <a:t> is an </a:t>
            </a:r>
            <a:r>
              <a:rPr lang="en-US" dirty="0" smtClean="0">
                <a:solidFill>
                  <a:srgbClr val="FF0000"/>
                </a:solidFill>
              </a:rPr>
              <a:t>active entity</a:t>
            </a:r>
            <a:r>
              <a:rPr lang="en-US" dirty="0" smtClean="0"/>
              <a:t>, with a program counter specifying the next instruction to execute and a set of resources.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Passing IPC Mechanism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Mechanism for processes to communicate and synchronize their actions</a:t>
            </a:r>
          </a:p>
          <a:p>
            <a:r>
              <a:rPr lang="en-US" dirty="0" smtClean="0"/>
              <a:t>This IPC facility provides two operations:</a:t>
            </a:r>
          </a:p>
          <a:p>
            <a:pPr lvl="1"/>
            <a:r>
              <a:rPr lang="en-US" dirty="0" smtClean="0"/>
              <a:t>Send (message)- message size fixed or variable</a:t>
            </a:r>
          </a:p>
          <a:p>
            <a:pPr lvl="1"/>
            <a:r>
              <a:rPr lang="en-US" dirty="0" smtClean="0"/>
              <a:t>Receive (message)</a:t>
            </a:r>
          </a:p>
          <a:p>
            <a:r>
              <a:rPr lang="en-US" dirty="0" smtClean="0"/>
              <a:t>If P and Q wish to communicate, they need to:</a:t>
            </a:r>
          </a:p>
          <a:p>
            <a:pPr lvl="1"/>
            <a:r>
              <a:rPr lang="en-US" dirty="0" smtClean="0"/>
              <a:t>	establish a (logical ) communication link between them.</a:t>
            </a:r>
          </a:p>
          <a:p>
            <a:pPr lvl="1"/>
            <a:r>
              <a:rPr lang="en-US" dirty="0" smtClean="0"/>
              <a:t>Exchange messages via send/receive </a:t>
            </a:r>
          </a:p>
        </p:txBody>
      </p:sp>
    </p:spTree>
    <p:extLst>
      <p:ext uri="{BB962C8B-B14F-4D97-AF65-F5344CB8AC3E}">
        <p14:creationId xmlns:p14="http://schemas.microsoft.com/office/powerpoint/2010/main" val="1018922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Passing IPC Mechanism</a:t>
            </a:r>
            <a:endParaRPr lang="en-US" dirty="0"/>
          </a:p>
        </p:txBody>
      </p:sp>
      <p:pic>
        <p:nvPicPr>
          <p:cNvPr id="4" name="Content Placeholder 3" descr="6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2848626"/>
            <a:ext cx="3810000" cy="2790173"/>
          </a:xfrm>
        </p:spPr>
      </p:pic>
      <p:pic>
        <p:nvPicPr>
          <p:cNvPr id="5" name="Picture 4" descr="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828800"/>
            <a:ext cx="1676400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25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 smtClean="0"/>
              <a:t>Each process wanting to communicate must explicitly name the recipient or sender of communication.</a:t>
            </a:r>
          </a:p>
          <a:p>
            <a:pPr lvl="1"/>
            <a:r>
              <a:rPr lang="en-US" altLang="en-US" b="1" dirty="0" smtClean="0">
                <a:latin typeface="Courier New" pitchFamily="49" charset="0"/>
              </a:rPr>
              <a:t>send</a:t>
            </a:r>
            <a:r>
              <a:rPr lang="en-US" altLang="en-US" dirty="0" smtClean="0"/>
              <a:t> (destinatination-process </a:t>
            </a:r>
            <a:r>
              <a:rPr lang="en-US" altLang="en-US" i="1" dirty="0" smtClean="0"/>
              <a:t>P, message</a:t>
            </a:r>
            <a:r>
              <a:rPr lang="en-US" altLang="en-US" dirty="0" smtClean="0"/>
              <a:t>) – send a message to process P</a:t>
            </a:r>
          </a:p>
          <a:p>
            <a:pPr lvl="1"/>
            <a:r>
              <a:rPr lang="en-US" altLang="en-US" b="1" dirty="0" smtClean="0">
                <a:latin typeface="Courier New" pitchFamily="49" charset="0"/>
              </a:rPr>
              <a:t>receive</a:t>
            </a:r>
            <a:r>
              <a:rPr lang="en-US" altLang="en-US" dirty="0" smtClean="0"/>
              <a:t>(source-process </a:t>
            </a:r>
            <a:r>
              <a:rPr lang="en-US" altLang="en-US" i="1" dirty="0" smtClean="0"/>
              <a:t>Q, message</a:t>
            </a:r>
            <a:r>
              <a:rPr lang="en-US" altLang="en-US" dirty="0" smtClean="0"/>
              <a:t>) – receive a message from process Q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Properties of a direct communication link</a:t>
            </a:r>
          </a:p>
          <a:p>
            <a:pPr lvl="1"/>
            <a:r>
              <a:rPr lang="en-US" altLang="en-US" dirty="0" smtClean="0"/>
              <a:t>Links are established automatically</a:t>
            </a:r>
          </a:p>
          <a:p>
            <a:pPr lvl="1"/>
            <a:r>
              <a:rPr lang="en-US" altLang="en-US" dirty="0" smtClean="0"/>
              <a:t>Link is associated with exactly one pair of communicating processes</a:t>
            </a:r>
          </a:p>
          <a:p>
            <a:pPr lvl="1"/>
            <a:r>
              <a:rPr lang="en-US" altLang="en-US" dirty="0" smtClean="0"/>
              <a:t>Between each pair there exists exactly one link</a:t>
            </a:r>
          </a:p>
          <a:p>
            <a:pPr lvl="1"/>
            <a:r>
              <a:rPr lang="en-US" altLang="en-US" dirty="0" smtClean="0"/>
              <a:t>The link may be unidirectional, but is usually bi-directional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230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Indirect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 smtClean="0"/>
              <a:t>Messages are directed and received from mailboxes </a:t>
            </a:r>
          </a:p>
          <a:p>
            <a:pPr lvl="1"/>
            <a:r>
              <a:rPr lang="en-US" altLang="en-US" dirty="0" smtClean="0"/>
              <a:t>Each mailbox has a unique id</a:t>
            </a:r>
          </a:p>
          <a:p>
            <a:pPr lvl="1"/>
            <a:r>
              <a:rPr lang="en-US" altLang="en-US" dirty="0" smtClean="0"/>
              <a:t>Processes can communicate only if they share a mailbox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Properties of an indirect communication link</a:t>
            </a:r>
          </a:p>
          <a:p>
            <a:pPr lvl="1"/>
            <a:r>
              <a:rPr lang="en-US" altLang="en-US" dirty="0" smtClean="0"/>
              <a:t>Link established only if processes share a common mailbox</a:t>
            </a:r>
          </a:p>
          <a:p>
            <a:pPr lvl="1"/>
            <a:r>
              <a:rPr lang="en-US" altLang="en-US" dirty="0" smtClean="0"/>
              <a:t>A link may be associated with many processes</a:t>
            </a:r>
          </a:p>
          <a:p>
            <a:pPr lvl="1"/>
            <a:r>
              <a:rPr lang="en-US" altLang="en-US" dirty="0" smtClean="0"/>
              <a:t>Each pair of processes may share several communication links</a:t>
            </a:r>
          </a:p>
          <a:p>
            <a:pPr lvl="1"/>
            <a:r>
              <a:rPr lang="en-US" altLang="en-US" dirty="0" smtClean="0"/>
              <a:t>Link may be unidirectional or bi-directional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93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Indirect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 smtClean="0"/>
              <a:t>Operations</a:t>
            </a:r>
          </a:p>
          <a:p>
            <a:pPr lvl="1"/>
            <a:r>
              <a:rPr lang="en-US" altLang="en-US" dirty="0" smtClean="0"/>
              <a:t>create a new mailbox </a:t>
            </a:r>
          </a:p>
          <a:p>
            <a:pPr lvl="1"/>
            <a:r>
              <a:rPr lang="en-US" altLang="en-US" dirty="0" smtClean="0"/>
              <a:t>send and receive messages through mailbox</a:t>
            </a:r>
          </a:p>
          <a:p>
            <a:pPr lvl="1"/>
            <a:r>
              <a:rPr lang="en-US" altLang="en-US" dirty="0" smtClean="0"/>
              <a:t>delete a mailbox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Primitives are defined as:</a:t>
            </a:r>
          </a:p>
          <a:p>
            <a:pPr>
              <a:buFont typeface="Monotype Sorts" charset="2"/>
              <a:buNone/>
            </a:pPr>
            <a:r>
              <a:rPr lang="en-US" altLang="en-US" dirty="0" smtClean="0"/>
              <a:t>	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send</a:t>
            </a:r>
            <a:r>
              <a:rPr lang="en-US" altLang="en-US" dirty="0" smtClean="0"/>
              <a:t>(</a:t>
            </a:r>
            <a:r>
              <a:rPr lang="en-US" altLang="en-US" i="1" dirty="0" smtClean="0"/>
              <a:t>A, message</a:t>
            </a:r>
            <a:r>
              <a:rPr lang="en-US" altLang="en-US" dirty="0" smtClean="0"/>
              <a:t>) – send a message to mailbox A</a:t>
            </a:r>
          </a:p>
          <a:p>
            <a:pPr>
              <a:buFont typeface="Monotype Sorts" charset="2"/>
              <a:buNone/>
            </a:pPr>
            <a:r>
              <a:rPr lang="en-US" altLang="en-US" dirty="0" smtClean="0"/>
              <a:t>	</a:t>
            </a:r>
            <a:r>
              <a:rPr lang="en-US" altLang="en-US" b="1" dirty="0" smtClean="0">
                <a:latin typeface="Courier New" pitchFamily="49" charset="0"/>
                <a:cs typeface="Courier New" pitchFamily="49" charset="0"/>
              </a:rPr>
              <a:t>receive</a:t>
            </a:r>
            <a:r>
              <a:rPr lang="en-US" altLang="en-US" dirty="0" smtClean="0"/>
              <a:t>(</a:t>
            </a:r>
            <a:r>
              <a:rPr lang="en-US" altLang="en-US" i="1" dirty="0" smtClean="0"/>
              <a:t>A, message</a:t>
            </a:r>
            <a:r>
              <a:rPr lang="en-US" altLang="en-US" dirty="0" smtClean="0"/>
              <a:t>) – receive a message from mailbox 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200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9413" indent="-379413"/>
            <a:r>
              <a:rPr lang="en-US" altLang="en-US" dirty="0" smtClean="0"/>
              <a:t>Message passing may be either </a:t>
            </a:r>
          </a:p>
          <a:p>
            <a:pPr marL="779463" lvl="1" indent="-379413">
              <a:buFont typeface="Monotype Sorts" charset="2"/>
              <a:buChar char="n"/>
            </a:pPr>
            <a:r>
              <a:rPr lang="en-US" altLang="en-US" dirty="0" smtClean="0"/>
              <a:t>Blocking, or </a:t>
            </a:r>
          </a:p>
          <a:p>
            <a:pPr marL="779463" lvl="1" indent="-379413">
              <a:buFont typeface="Monotype Sorts" charset="2"/>
              <a:buChar char="n"/>
            </a:pPr>
            <a:r>
              <a:rPr lang="en-US" altLang="en-US" dirty="0" smtClean="0"/>
              <a:t>Non-blocking</a:t>
            </a:r>
          </a:p>
          <a:p>
            <a:pPr marL="779463" lvl="1" indent="-379413"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0791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79413" indent="-379413"/>
            <a:r>
              <a:rPr lang="en-US" altLang="en-US" b="1" dirty="0" smtClean="0"/>
              <a:t>Blocking</a:t>
            </a:r>
            <a:r>
              <a:rPr lang="en-US" altLang="en-US" dirty="0" smtClean="0"/>
              <a:t> is considered </a:t>
            </a:r>
            <a:r>
              <a:rPr lang="en-US" altLang="en-US" b="1" dirty="0" smtClean="0"/>
              <a:t>synchronous(occuring at same time)</a:t>
            </a:r>
          </a:p>
          <a:p>
            <a:pPr marL="779463" lvl="1" indent="-379413"/>
            <a:r>
              <a:rPr lang="en-US" altLang="en-US" b="1" dirty="0" smtClean="0"/>
              <a:t>Blocking send </a:t>
            </a:r>
            <a:r>
              <a:rPr lang="en-US" altLang="en-US" dirty="0" smtClean="0"/>
              <a:t>--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the sender is blocked until receiving process does a corresponding read</a:t>
            </a:r>
          </a:p>
          <a:p>
            <a:pPr marL="779463" lvl="1" indent="-379413"/>
            <a:r>
              <a:rPr lang="en-US" altLang="en-US" b="1" dirty="0" smtClean="0"/>
              <a:t>Blocking receive </a:t>
            </a:r>
            <a:r>
              <a:rPr lang="en-US" altLang="en-US" dirty="0" smtClean="0"/>
              <a:t>--</a:t>
            </a:r>
            <a:r>
              <a:rPr lang="en-US" altLang="en-US" b="1" dirty="0" smtClean="0"/>
              <a:t> </a:t>
            </a:r>
            <a:r>
              <a:rPr lang="en-US" altLang="en-US" dirty="0" smtClean="0"/>
              <a:t>the receiver is  blocked until a message is sent for it to receive</a:t>
            </a:r>
          </a:p>
          <a:p>
            <a:pPr marL="779463" lvl="1" indent="-379413">
              <a:buNone/>
            </a:pPr>
            <a:endParaRPr lang="en-US" altLang="en-US" dirty="0" smtClean="0"/>
          </a:p>
          <a:p>
            <a:pPr marL="379413" indent="-379413"/>
            <a:r>
              <a:rPr lang="en-US" altLang="en-US" b="1" dirty="0" smtClean="0"/>
              <a:t>Non-blocking</a:t>
            </a:r>
            <a:r>
              <a:rPr lang="en-US" altLang="en-US" dirty="0" smtClean="0"/>
              <a:t> is considered </a:t>
            </a:r>
            <a:r>
              <a:rPr lang="en-US" altLang="en-US" b="1" dirty="0" smtClean="0"/>
              <a:t>asynchronous(not occuring at same time)</a:t>
            </a:r>
          </a:p>
          <a:p>
            <a:pPr marL="779463" lvl="1" indent="-379413"/>
            <a:r>
              <a:rPr lang="en-US" altLang="en-US" b="1" dirty="0" smtClean="0"/>
              <a:t>Non-blocking send</a:t>
            </a:r>
            <a:r>
              <a:rPr lang="en-US" altLang="en-US" dirty="0" smtClean="0"/>
              <a:t> -- the sender sends the message and continues</a:t>
            </a:r>
          </a:p>
          <a:p>
            <a:pPr marL="779463" lvl="1" indent="-379413"/>
            <a:r>
              <a:rPr lang="en-US" altLang="en-US" b="1" dirty="0" smtClean="0"/>
              <a:t>Non-blocking receive</a:t>
            </a:r>
            <a:r>
              <a:rPr lang="en-US" altLang="en-US" dirty="0" smtClean="0"/>
              <a:t> -- the receiver receives:</a:t>
            </a:r>
          </a:p>
          <a:p>
            <a:pPr marL="1141413" lvl="2" indent="-341313">
              <a:buFont typeface="Monotype Sorts" charset="2"/>
              <a:buChar char="l"/>
            </a:pPr>
            <a:r>
              <a:rPr lang="en-US" altLang="en-US" dirty="0" smtClean="0"/>
              <a:t> A valid message,  or </a:t>
            </a:r>
          </a:p>
          <a:p>
            <a:pPr marL="1141413" lvl="2" indent="-341313">
              <a:buFont typeface="Monotype Sorts" charset="2"/>
              <a:buChar char="l"/>
            </a:pPr>
            <a:r>
              <a:rPr lang="en-US" altLang="en-US" dirty="0" smtClean="0"/>
              <a:t> Null message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64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Buffering in Message-Passing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 smtClean="0"/>
              <a:t>Messages exchange by communicating processes reside in a temporary queue.</a:t>
            </a:r>
          </a:p>
          <a:p>
            <a:r>
              <a:rPr lang="en-US" altLang="en-US" dirty="0" smtClean="0"/>
              <a:t>Queue implemented in one of three ways</a:t>
            </a:r>
          </a:p>
          <a:p>
            <a:pPr marL="971550" lvl="1" indent="-514350">
              <a:buFont typeface="Monotype Sorts" charset="2"/>
              <a:buAutoNum type="arabicPeriod"/>
            </a:pPr>
            <a:r>
              <a:rPr lang="en-US" altLang="en-US" b="1" dirty="0" smtClean="0"/>
              <a:t>Zero capacity – queue length 0</a:t>
            </a:r>
          </a:p>
          <a:p>
            <a:pPr lvl="1">
              <a:buFont typeface="Monotype Sorts" charset="2"/>
              <a:buNone/>
            </a:pPr>
            <a:r>
              <a:rPr lang="en-US" altLang="en-US" dirty="0" smtClean="0"/>
              <a:t>    No messages wait.  Sender must wait until receiver  receive the message</a:t>
            </a:r>
          </a:p>
          <a:p>
            <a:pPr marL="971550" lvl="1" indent="-514350">
              <a:buFont typeface="Monotype Sorts" charset="2"/>
              <a:buAutoNum type="arabicPeriod" startAt="2"/>
            </a:pPr>
            <a:r>
              <a:rPr lang="en-US" altLang="en-US" b="1" dirty="0" smtClean="0"/>
              <a:t>Bounded capacity – finite length queue</a:t>
            </a:r>
          </a:p>
          <a:p>
            <a:pPr marL="971550" lvl="1" indent="-514350">
              <a:buNone/>
            </a:pPr>
            <a:r>
              <a:rPr lang="en-US" altLang="en-US" dirty="0" smtClean="0"/>
              <a:t>      Messages can be queued as long as queue not full, otherwise sender has to wait if queue full</a:t>
            </a:r>
          </a:p>
          <a:p>
            <a:pPr marL="971550" lvl="1" indent="-514350">
              <a:buFont typeface="Monotype Sorts" charset="2"/>
              <a:buAutoNum type="arabicPeriod" startAt="3"/>
            </a:pPr>
            <a:r>
              <a:rPr lang="en-US" altLang="en-US" b="1" dirty="0" smtClean="0"/>
              <a:t>Unbounded capacity – infinite length </a:t>
            </a:r>
          </a:p>
          <a:p>
            <a:pPr marL="971550" lvl="1" indent="-514350">
              <a:buNone/>
            </a:pPr>
            <a:r>
              <a:rPr lang="en-US" altLang="en-US" dirty="0" smtClean="0"/>
              <a:t>       Any number of messages can be queued ,sender never  waits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985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A PROCESS GENERALLY INCLUDES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b="1" dirty="0" smtClean="0"/>
              <a:t>1. Process Stack</a:t>
            </a:r>
          </a:p>
          <a:p>
            <a:pPr>
              <a:buNone/>
            </a:pPr>
            <a:r>
              <a:rPr lang="en-US" dirty="0" smtClean="0"/>
              <a:t>	Process stack contain </a:t>
            </a:r>
            <a:r>
              <a:rPr lang="en-US" dirty="0" smtClean="0">
                <a:solidFill>
                  <a:srgbClr val="FF0000"/>
                </a:solidFill>
              </a:rPr>
              <a:t>temporary data </a:t>
            </a:r>
            <a:r>
              <a:rPr lang="en-US" dirty="0" smtClean="0"/>
              <a:t>(such as function parameters, return addresses and local variables)</a:t>
            </a:r>
          </a:p>
          <a:p>
            <a:pPr>
              <a:buNone/>
            </a:pPr>
            <a:r>
              <a:rPr lang="en-US" b="1" dirty="0" smtClean="0"/>
              <a:t>2. Data Section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Data section contains  </a:t>
            </a:r>
            <a:r>
              <a:rPr lang="en-US" dirty="0" smtClean="0">
                <a:solidFill>
                  <a:srgbClr val="FF0000"/>
                </a:solidFill>
              </a:rPr>
              <a:t>global variables</a:t>
            </a:r>
            <a:r>
              <a:rPr lang="en-US" dirty="0" smtClean="0"/>
              <a:t>.</a:t>
            </a:r>
          </a:p>
          <a:p>
            <a:pPr>
              <a:buNone/>
            </a:pPr>
            <a:r>
              <a:rPr lang="en-US" b="1" dirty="0" smtClean="0"/>
              <a:t>3. Heap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Heap is a </a:t>
            </a:r>
            <a:r>
              <a:rPr lang="en-US" dirty="0" smtClean="0">
                <a:solidFill>
                  <a:srgbClr val="FF0000"/>
                </a:solidFill>
              </a:rPr>
              <a:t>memory</a:t>
            </a:r>
            <a:r>
              <a:rPr lang="en-US" dirty="0" smtClean="0"/>
              <a:t> that is </a:t>
            </a:r>
            <a:r>
              <a:rPr lang="en-US" dirty="0" smtClean="0">
                <a:solidFill>
                  <a:srgbClr val="FF0000"/>
                </a:solidFill>
              </a:rPr>
              <a:t>dynamically allocated </a:t>
            </a:r>
            <a:r>
              <a:rPr lang="en-US" dirty="0" smtClean="0"/>
              <a:t>during process run time.</a:t>
            </a:r>
          </a:p>
          <a:p>
            <a:pPr>
              <a:buNone/>
            </a:pPr>
            <a:r>
              <a:rPr lang="en-US" b="1" dirty="0" smtClean="0"/>
              <a:t>4. Text Section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Contains </a:t>
            </a:r>
            <a:r>
              <a:rPr lang="en-US" dirty="0" smtClean="0">
                <a:solidFill>
                  <a:srgbClr val="FF0000"/>
                </a:solidFill>
              </a:rPr>
              <a:t>program code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PROCESS IN MEMORY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139603" y="1600200"/>
            <a:ext cx="3794597" cy="527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PROCESS STATES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As a process executes, it </a:t>
            </a:r>
            <a:r>
              <a:rPr lang="en-US" dirty="0" smtClean="0">
                <a:solidFill>
                  <a:srgbClr val="FF0000"/>
                </a:solidFill>
              </a:rPr>
              <a:t>changes state</a:t>
            </a:r>
            <a:r>
              <a:rPr lang="en-US" dirty="0" smtClean="0"/>
              <a:t>. Each process may be in one of the following states.</a:t>
            </a:r>
          </a:p>
          <a:p>
            <a:r>
              <a:rPr lang="en-US" b="1" dirty="0" smtClean="0"/>
              <a:t>New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The process is being </a:t>
            </a:r>
            <a:r>
              <a:rPr lang="en-US" dirty="0" smtClean="0">
                <a:solidFill>
                  <a:srgbClr val="FF0000"/>
                </a:solidFill>
              </a:rPr>
              <a:t>created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Running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Instructions are being </a:t>
            </a:r>
            <a:r>
              <a:rPr lang="en-US" dirty="0" smtClean="0">
                <a:solidFill>
                  <a:srgbClr val="FF0000"/>
                </a:solidFill>
              </a:rPr>
              <a:t>executed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Waiting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process is waiting </a:t>
            </a:r>
            <a:r>
              <a:rPr lang="en-US" dirty="0" smtClean="0"/>
              <a:t>for some event to occur( such as an I/O completion or reception of a signal).</a:t>
            </a:r>
          </a:p>
          <a:p>
            <a:r>
              <a:rPr lang="en-US" b="1" dirty="0" smtClean="0"/>
              <a:t>Ready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The process is </a:t>
            </a:r>
            <a:r>
              <a:rPr lang="en-US" dirty="0" smtClean="0">
                <a:solidFill>
                  <a:srgbClr val="FF0000"/>
                </a:solidFill>
              </a:rPr>
              <a:t>waiting to be assigned </a:t>
            </a:r>
            <a:r>
              <a:rPr lang="en-US" dirty="0" smtClean="0"/>
              <a:t>to a processor.</a:t>
            </a:r>
          </a:p>
          <a:p>
            <a:r>
              <a:rPr lang="en-US" b="1" dirty="0" smtClean="0"/>
              <a:t>Terminated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The process has </a:t>
            </a:r>
            <a:r>
              <a:rPr lang="en-US" dirty="0" smtClean="0">
                <a:solidFill>
                  <a:srgbClr val="FF0000"/>
                </a:solidFill>
              </a:rPr>
              <a:t>finished execution.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/>
                </a:solidFill>
              </a:rPr>
              <a:t>PROCESS STATES DIAGRAM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4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23501"/>
            <a:ext cx="8229600" cy="3279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>
                <a:solidFill>
                  <a:schemeClr val="accent4"/>
                </a:solidFill>
              </a:rPr>
              <a:t>Process Control Block (PCB)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charset="2"/>
              <a:buNone/>
            </a:pPr>
            <a:r>
              <a:rPr lang="en-US" altLang="en-US" dirty="0" smtClean="0"/>
              <a:t>Each </a:t>
            </a:r>
            <a:r>
              <a:rPr lang="en-US" altLang="en-US" dirty="0" smtClean="0">
                <a:solidFill>
                  <a:srgbClr val="FF0000"/>
                </a:solidFill>
              </a:rPr>
              <a:t>process is represented </a:t>
            </a:r>
          </a:p>
          <a:p>
            <a:pPr>
              <a:buFont typeface="Monotype Sorts" charset="2"/>
              <a:buNone/>
            </a:pPr>
            <a:r>
              <a:rPr lang="en-US" altLang="en-US" dirty="0" smtClean="0"/>
              <a:t> in </a:t>
            </a:r>
            <a:r>
              <a:rPr lang="en-US" altLang="en-US" dirty="0" smtClean="0">
                <a:solidFill>
                  <a:srgbClr val="00B050"/>
                </a:solidFill>
              </a:rPr>
              <a:t>Operating System </a:t>
            </a:r>
            <a:r>
              <a:rPr lang="en-US" altLang="en-US" dirty="0" smtClean="0"/>
              <a:t>by a</a:t>
            </a:r>
          </a:p>
          <a:p>
            <a:pPr>
              <a:buFont typeface="Monotype Sorts" charset="2"/>
              <a:buNone/>
            </a:pPr>
            <a:r>
              <a:rPr lang="en-US" altLang="en-US" dirty="0" smtClean="0"/>
              <a:t> </a:t>
            </a:r>
            <a:r>
              <a:rPr lang="en-US" altLang="en-US" dirty="0" smtClean="0">
                <a:solidFill>
                  <a:schemeClr val="accent1"/>
                </a:solidFill>
              </a:rPr>
              <a:t>Process Control Block</a:t>
            </a:r>
            <a:r>
              <a:rPr lang="en-US" altLang="en-US" dirty="0" smtClean="0"/>
              <a:t>(PCB). </a:t>
            </a:r>
          </a:p>
          <a:p>
            <a:r>
              <a:rPr lang="en-US" altLang="en-US" dirty="0" smtClean="0"/>
              <a:t>It is also called a </a:t>
            </a:r>
          </a:p>
          <a:p>
            <a:pPr>
              <a:buNone/>
            </a:pPr>
            <a:r>
              <a:rPr lang="en-US" altLang="en-US" b="1" dirty="0" smtClean="0">
                <a:solidFill>
                  <a:srgbClr val="3366FF"/>
                </a:solidFill>
              </a:rPr>
              <a:t>     task control block</a:t>
            </a:r>
            <a:endParaRPr lang="en-US" altLang="en-US" dirty="0" smtClean="0"/>
          </a:p>
          <a:p>
            <a:endParaRPr lang="en-US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40400" y="1393825"/>
            <a:ext cx="2795588" cy="448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1171</Words>
  <Application>Microsoft Office PowerPoint</Application>
  <PresentationFormat>On-screen Show (4:3)</PresentationFormat>
  <Paragraphs>219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Courier New</vt:lpstr>
      <vt:lpstr>Monotype Sorts</vt:lpstr>
      <vt:lpstr>Symbol</vt:lpstr>
      <vt:lpstr>Times New Roman</vt:lpstr>
      <vt:lpstr>Office Theme</vt:lpstr>
      <vt:lpstr>Process</vt:lpstr>
      <vt:lpstr>PROCESS</vt:lpstr>
      <vt:lpstr>PROCESS (CONT.)</vt:lpstr>
      <vt:lpstr>PASSIVE ENTITY &amp; ACTIVE ENTITY</vt:lpstr>
      <vt:lpstr>A PROCESS GENERALLY INCLUDES</vt:lpstr>
      <vt:lpstr>PROCESS IN MEMORY</vt:lpstr>
      <vt:lpstr>PROCESS STATES</vt:lpstr>
      <vt:lpstr>PROCESS STATES DIAGRAM</vt:lpstr>
      <vt:lpstr>Process Control Block (PCB)</vt:lpstr>
      <vt:lpstr>Process Control Block (cont.)</vt:lpstr>
      <vt:lpstr>Process Control Block (cont.)</vt:lpstr>
      <vt:lpstr>Process Control Block (cont)</vt:lpstr>
      <vt:lpstr>Process Control Block (cont)</vt:lpstr>
      <vt:lpstr>CPU Switch From Process to Process</vt:lpstr>
      <vt:lpstr>Time Sharing</vt:lpstr>
      <vt:lpstr>Process Scheduler &amp; Process Identifier</vt:lpstr>
      <vt:lpstr>OPERATIONS ON PROCESSES</vt:lpstr>
      <vt:lpstr>PROCESS CREATION</vt:lpstr>
      <vt:lpstr>PROCESS CREATION (cont.)</vt:lpstr>
      <vt:lpstr>PROCESS TERMINATION</vt:lpstr>
      <vt:lpstr>THREE MAJOR ACTIVITIES OF AN OPERATING SYSTEM IN REGARD TO MEMORY MANAGEMENT</vt:lpstr>
      <vt:lpstr>THREE MAJOR ACTIVITIES OF AN OPERATING SYSTEM IN REGARD TO SECONDARY STORAGE MANAGEMENT</vt:lpstr>
      <vt:lpstr>SCHEDULING QUEUES</vt:lpstr>
      <vt:lpstr>SCHEDULING QUEUES(CONT.)</vt:lpstr>
      <vt:lpstr>WHICH EVENTS COULD OCCUR WHEN A PROCESS IS ALLOCATED THE CPU AND IS EXECUTING</vt:lpstr>
      <vt:lpstr>SCHEDULERS</vt:lpstr>
      <vt:lpstr>Process State Diagram</vt:lpstr>
      <vt:lpstr>Degree of Multiprogramming  </vt:lpstr>
      <vt:lpstr>PowerPoint Presentation</vt:lpstr>
      <vt:lpstr>Cooperating Processes</vt:lpstr>
      <vt:lpstr>Inter Process Communication(IPC) Mechanisms</vt:lpstr>
      <vt:lpstr>Shared Memory IPC Mechanism</vt:lpstr>
      <vt:lpstr>Shared Memory IPC Mechanism</vt:lpstr>
      <vt:lpstr>Shared Memory IPC Mechanism</vt:lpstr>
      <vt:lpstr>Producer-Consumer Problem</vt:lpstr>
      <vt:lpstr>Producer-Consumer Problem</vt:lpstr>
      <vt:lpstr>Producer-Consumer Problem</vt:lpstr>
      <vt:lpstr>PowerPoint Presentation</vt:lpstr>
      <vt:lpstr>PowerPoint Presentation</vt:lpstr>
      <vt:lpstr>Message Passing IPC Mechanism</vt:lpstr>
      <vt:lpstr>Message Passing IPC Mechanism</vt:lpstr>
      <vt:lpstr>Direct Communication</vt:lpstr>
      <vt:lpstr>Indirect Communication</vt:lpstr>
      <vt:lpstr>Indirect Communication</vt:lpstr>
      <vt:lpstr>Synchronization</vt:lpstr>
      <vt:lpstr>PowerPoint Presentation</vt:lpstr>
      <vt:lpstr>Buffering in Message-Passing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Hamaila Saeed</dc:creator>
  <cp:lastModifiedBy>Adeel</cp:lastModifiedBy>
  <cp:revision>31</cp:revision>
  <dcterms:created xsi:type="dcterms:W3CDTF">2016-08-06T19:41:05Z</dcterms:created>
  <dcterms:modified xsi:type="dcterms:W3CDTF">2021-02-22T11:17:33Z</dcterms:modified>
</cp:coreProperties>
</file>